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sldIdLst>
    <p:sldId id="256" r:id="rId2"/>
    <p:sldId id="413" r:id="rId3"/>
    <p:sldId id="333" r:id="rId4"/>
    <p:sldId id="405" r:id="rId5"/>
    <p:sldId id="464" r:id="rId6"/>
    <p:sldId id="465" r:id="rId7"/>
    <p:sldId id="412" r:id="rId8"/>
    <p:sldId id="406" r:id="rId9"/>
    <p:sldId id="414" r:id="rId10"/>
    <p:sldId id="415" r:id="rId11"/>
    <p:sldId id="416" r:id="rId12"/>
    <p:sldId id="417" r:id="rId13"/>
    <p:sldId id="359" r:id="rId14"/>
    <p:sldId id="426" r:id="rId15"/>
    <p:sldId id="360" r:id="rId16"/>
    <p:sldId id="418" r:id="rId17"/>
    <p:sldId id="361" r:id="rId18"/>
    <p:sldId id="428" r:id="rId19"/>
    <p:sldId id="460" r:id="rId20"/>
    <p:sldId id="344" r:id="rId21"/>
    <p:sldId id="366" r:id="rId22"/>
    <p:sldId id="441" r:id="rId23"/>
    <p:sldId id="449" r:id="rId24"/>
    <p:sldId id="367" r:id="rId25"/>
    <p:sldId id="410" r:id="rId26"/>
    <p:sldId id="453" r:id="rId27"/>
    <p:sldId id="368" r:id="rId28"/>
    <p:sldId id="370" r:id="rId29"/>
    <p:sldId id="369" r:id="rId30"/>
    <p:sldId id="346" r:id="rId31"/>
    <p:sldId id="456" r:id="rId32"/>
    <p:sldId id="281" r:id="rId33"/>
    <p:sldId id="285" r:id="rId34"/>
    <p:sldId id="448" r:id="rId35"/>
    <p:sldId id="371" r:id="rId36"/>
    <p:sldId id="463" r:id="rId37"/>
    <p:sldId id="461" r:id="rId38"/>
    <p:sldId id="462" r:id="rId39"/>
    <p:sldId id="443" r:id="rId40"/>
    <p:sldId id="345" r:id="rId41"/>
  </p:sldIdLst>
  <p:sldSz cx="9144000" cy="6858000" type="screen4x3"/>
  <p:notesSz cx="7315200" cy="9601200"/>
  <p:custDataLst>
    <p:tags r:id="rId43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580"/>
    <p:restoredTop sz="89728" autoAdjust="0"/>
  </p:normalViewPr>
  <p:slideViewPr>
    <p:cSldViewPr>
      <p:cViewPr varScale="1">
        <p:scale>
          <a:sx n="114" d="100"/>
          <a:sy n="114" d="100"/>
        </p:scale>
        <p:origin x="27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95326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427800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6505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316015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79621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42955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only</a:t>
            </a:r>
            <a:r>
              <a:rPr lang="en-US" baseline="0" dirty="0"/>
              <a:t> 49 different object types.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6D1ADC-26B8-E543-BBE5-C8FBE09B11D5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654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row, second image from left – the guy flying is misclassified as an </a:t>
            </a:r>
            <a:r>
              <a:rPr lang="en-US" dirty="0" err="1"/>
              <a:t>aeroplane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6D1ADC-26B8-E543-BBE5-C8FBE09B11D5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15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‹nr.›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sz="2800" dirty="0" err="1"/>
              <a:t>Convolutional</a:t>
            </a:r>
            <a:r>
              <a:rPr lang="da-DK" sz="2800" dirty="0"/>
              <a:t> Neural Networks (CNN)</a:t>
            </a:r>
            <a:br>
              <a:rPr lang="da-DK" sz="2800" dirty="0"/>
            </a:br>
            <a:r>
              <a:rPr lang="da-DK" sz="2800" dirty="0"/>
              <a:t>Part 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800" dirty="0"/>
              <a:t>Søren Olsen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>
                <a:solidFill>
                  <a:schemeClr val="tx2"/>
                </a:solidFill>
              </a:rPr>
            </a:br>
            <a:endParaRPr lang="da-DK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3C356-590C-264F-A909-18AC89C5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family – VGG11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97BB7941-2F24-104C-954C-D03E029C3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946" y="1600200"/>
            <a:ext cx="1586107" cy="4525963"/>
          </a:xfrm>
        </p:spPr>
      </p:pic>
    </p:spTree>
    <p:extLst>
      <p:ext uri="{BB962C8B-B14F-4D97-AF65-F5344CB8AC3E}">
        <p14:creationId xmlns:p14="http://schemas.microsoft.com/office/powerpoint/2010/main" val="317936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E5AD32-7851-2844-B433-4D040E1B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VGG-family VGG-16</a:t>
            </a:r>
          </a:p>
        </p:txBody>
      </p:sp>
      <p:pic>
        <p:nvPicPr>
          <p:cNvPr id="5" name="Pladsholder til indhold 4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EE6295BA-8D4C-3642-9012-2FCF310BF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73" y="1600200"/>
            <a:ext cx="8034253" cy="4525963"/>
          </a:xfrm>
        </p:spPr>
      </p:pic>
    </p:spTree>
    <p:extLst>
      <p:ext uri="{BB962C8B-B14F-4D97-AF65-F5344CB8AC3E}">
        <p14:creationId xmlns:p14="http://schemas.microsoft.com/office/powerpoint/2010/main" val="175124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E0758-7E02-9F4B-847F-5D660B06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VGG-family  VGG19</a:t>
            </a:r>
          </a:p>
        </p:txBody>
      </p:sp>
      <p:pic>
        <p:nvPicPr>
          <p:cNvPr id="5" name="Pladsholder til indhold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A976E0AC-17AC-214F-A251-ADD04B22C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678781"/>
            <a:ext cx="7620000" cy="4368800"/>
          </a:xfrm>
        </p:spPr>
      </p:pic>
    </p:spTree>
    <p:extLst>
      <p:ext uri="{BB962C8B-B14F-4D97-AF65-F5344CB8AC3E}">
        <p14:creationId xmlns:p14="http://schemas.microsoft.com/office/powerpoint/2010/main" val="3717884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DFD8F-A9B6-B149-BD83-F143769F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A3E1C0-959F-9A42-9B41-3B807C63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/>
          <a:lstStyle/>
          <a:p>
            <a:r>
              <a:rPr lang="en-US" dirty="0"/>
              <a:t>Researchers found that for shallow nets, increasing the number of layers improved performance. For deeper nets, the performance decreased. The feature abstraction change will be slower.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immediate consequence is that the training gradient becomes smaller between neighboring layers and tend to vanish.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sz="2000" dirty="0">
                <a:solidFill>
                  <a:srgbClr val="00B0F0"/>
                </a:solidFill>
              </a:rPr>
              <a:t>He, Zhang, Ren, Sun: Deep Residual Learning for Image Recognition </a:t>
            </a:r>
            <a:r>
              <a:rPr lang="en-US" dirty="0"/>
              <a:t>a new </a:t>
            </a:r>
            <a:r>
              <a:rPr lang="en-US" dirty="0">
                <a:solidFill>
                  <a:srgbClr val="FF0000"/>
                </a:solidFill>
              </a:rPr>
              <a:t>Residual learning building block </a:t>
            </a:r>
            <a:r>
              <a:rPr lang="en-US" dirty="0"/>
              <a:t>is proposed and shown to solve the vanishing gradient problem</a:t>
            </a:r>
            <a:r>
              <a:rPr lang="en-US" sz="2000" dirty="0"/>
              <a:t>.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5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EC2E9-3DAB-1A43-B2B0-4BD13A288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building </a:t>
            </a:r>
            <a:r>
              <a:rPr lang="en-US" dirty="0" err="1"/>
              <a:t>bloak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F76BDE8-2F55-D04E-9D40-14F37D0DC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Imagine a CNN performing a sequence of mappings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between different representations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of the image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𝑅𝐺𝐵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⋯ ⟶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⋯ ⟶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mapping made by a unit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must then correspond to the residual/difference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Conversely,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F76BDE8-2F55-D04E-9D40-14F37D0DC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01" r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084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49561-A2C7-1D4E-B44F-CE12054C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building block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87E68A46-A8E9-284B-B166-B469B105B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733416"/>
            <a:ext cx="5745955" cy="2689344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1DADA61A-C3CC-0D45-89A0-FDA917BD8503}"/>
              </a:ext>
            </a:extLst>
          </p:cNvPr>
          <p:cNvSpPr txBox="1"/>
          <p:nvPr/>
        </p:nvSpPr>
        <p:spPr>
          <a:xfrm>
            <a:off x="611560" y="4738538"/>
            <a:ext cx="7340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residual building block is used in ResNet50, ResNet101 and</a:t>
            </a:r>
          </a:p>
          <a:p>
            <a:r>
              <a:rPr lang="en-US" dirty="0"/>
              <a:t>ResNet152 (reference networks) and is shown to work for a net with </a:t>
            </a:r>
          </a:p>
          <a:p>
            <a:r>
              <a:rPr lang="en-US" dirty="0"/>
              <a:t>1202 layers.</a:t>
            </a:r>
          </a:p>
          <a:p>
            <a:endParaRPr lang="en-US" dirty="0"/>
          </a:p>
          <a:p>
            <a:r>
              <a:rPr lang="en-US" dirty="0"/>
              <a:t>For very deep structures also, the Bottleneck building block is popular.</a:t>
            </a:r>
          </a:p>
        </p:txBody>
      </p:sp>
    </p:spTree>
    <p:extLst>
      <p:ext uri="{BB962C8B-B14F-4D97-AF65-F5344CB8AC3E}">
        <p14:creationId xmlns:p14="http://schemas.microsoft.com/office/powerpoint/2010/main" val="377455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54618-D2FE-8542-A6A8-98CD9802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: ResNet34 (skipping, 18, 50, 101, 152, 1202)</a:t>
            </a:r>
          </a:p>
        </p:txBody>
      </p:sp>
      <p:pic>
        <p:nvPicPr>
          <p:cNvPr id="5" name="Pladsholder til indhold 4" descr="Et billede, der indeholder kniv&#10;&#10;Automatisk genereret beskrivelse">
            <a:extLst>
              <a:ext uri="{FF2B5EF4-FFF2-40B4-BE49-F238E27FC236}">
                <a16:creationId xmlns:a16="http://schemas.microsoft.com/office/drawing/2014/main" id="{207A4136-1D95-EC41-8C7C-3BB46D0AD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9043" y="1700808"/>
            <a:ext cx="12997447" cy="2736304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2479D3BC-B136-674C-8CD4-D9CB15DAA550}"/>
              </a:ext>
            </a:extLst>
          </p:cNvPr>
          <p:cNvSpPr txBox="1"/>
          <p:nvPr/>
        </p:nvSpPr>
        <p:spPr>
          <a:xfrm>
            <a:off x="539552" y="4797152"/>
            <a:ext cx="8259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Today, ResNet50, ResNet101 and Resnet152 serve as common backbone-net </a:t>
            </a:r>
          </a:p>
          <a:p>
            <a:r>
              <a:rPr lang="en-US" dirty="0"/>
              <a:t>in many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8013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B7D4C-F21B-0D47-9524-8DFEEDDC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Bottleneck building block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F6C678C-4CCF-704D-AE6B-F178045BF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844824"/>
            <a:ext cx="5705698" cy="2931081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C2C50865-051C-CB47-AE74-97B369334421}"/>
              </a:ext>
            </a:extLst>
          </p:cNvPr>
          <p:cNvSpPr txBox="1"/>
          <p:nvPr/>
        </p:nvSpPr>
        <p:spPr>
          <a:xfrm>
            <a:off x="683568" y="5085184"/>
            <a:ext cx="789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bottleneck idea is to downscale the channel number before convolution</a:t>
            </a:r>
          </a:p>
          <a:p>
            <a:r>
              <a:rPr lang="en-US" dirty="0"/>
              <a:t>and upscale again after convolution.  Here combined in a residual context. </a:t>
            </a:r>
          </a:p>
        </p:txBody>
      </p:sp>
    </p:spTree>
    <p:extLst>
      <p:ext uri="{BB962C8B-B14F-4D97-AF65-F5344CB8AC3E}">
        <p14:creationId xmlns:p14="http://schemas.microsoft.com/office/powerpoint/2010/main" val="231773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4BEDF-8332-0E49-84E9-70A73383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8A7AFA6-7007-494A-A742-13F11E6BD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9" y="1844824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sz="54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rgbClr val="0070C0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870869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D8E8F-E03A-954B-8D22-1F64D10E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CNN constructions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5DD89A-0FF7-384C-AECD-3644F4BAA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will skip a lot of contributions, including</a:t>
            </a:r>
          </a:p>
          <a:p>
            <a:pPr lvl="1"/>
            <a:r>
              <a:rPr lang="en-US" dirty="0"/>
              <a:t>Inception Net family</a:t>
            </a:r>
          </a:p>
          <a:p>
            <a:pPr lvl="1"/>
            <a:r>
              <a:rPr lang="en-US" dirty="0"/>
              <a:t>Squeeze and </a:t>
            </a:r>
            <a:r>
              <a:rPr lang="en-US" dirty="0" err="1"/>
              <a:t>Exitation</a:t>
            </a:r>
            <a:r>
              <a:rPr lang="en-US" dirty="0"/>
              <a:t> Net</a:t>
            </a:r>
          </a:p>
          <a:p>
            <a:pPr lvl="1"/>
            <a:r>
              <a:rPr lang="en-US" dirty="0" err="1"/>
              <a:t>DenseNet</a:t>
            </a:r>
            <a:endParaRPr lang="en-US" dirty="0"/>
          </a:p>
          <a:p>
            <a:pPr lvl="1"/>
            <a:r>
              <a:rPr lang="en-US" dirty="0"/>
              <a:t>R-FCN</a:t>
            </a:r>
          </a:p>
          <a:p>
            <a:pPr lvl="1"/>
            <a:r>
              <a:rPr lang="en-US" dirty="0" err="1"/>
              <a:t>DeepNet</a:t>
            </a:r>
            <a:endParaRPr lang="en-US" dirty="0"/>
          </a:p>
          <a:p>
            <a:pPr lvl="1"/>
            <a:r>
              <a:rPr lang="en-US" dirty="0" err="1"/>
              <a:t>Efficent</a:t>
            </a:r>
            <a:r>
              <a:rPr lang="en-US" dirty="0"/>
              <a:t> Net</a:t>
            </a:r>
          </a:p>
          <a:p>
            <a:pPr lvl="1"/>
            <a:r>
              <a:rPr lang="en-US" dirty="0"/>
              <a:t>Yolo, SSD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Instead, we will end by sketching a few classical extensions for object detection and segmentation.</a:t>
            </a:r>
          </a:p>
        </p:txBody>
      </p:sp>
    </p:spTree>
    <p:extLst>
      <p:ext uri="{BB962C8B-B14F-4D97-AF65-F5344CB8AC3E}">
        <p14:creationId xmlns:p14="http://schemas.microsoft.com/office/powerpoint/2010/main" val="31481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D3CBD-33A4-6849-9748-F86D42A1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CNN-modules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9D88D46-F200-A345-AC6E-6A47F39CE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00200"/>
            <a:ext cx="8712968" cy="49831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 classification, Object detection and Segmentation</a:t>
            </a:r>
          </a:p>
          <a:p>
            <a:endParaRPr lang="en-US" dirty="0"/>
          </a:p>
          <a:p>
            <a:r>
              <a:rPr lang="en-US" dirty="0"/>
              <a:t>Loss functions</a:t>
            </a:r>
          </a:p>
          <a:p>
            <a:r>
              <a:rPr lang="en-US" dirty="0" err="1"/>
              <a:t>AlexNet</a:t>
            </a:r>
            <a:endParaRPr lang="en-US" dirty="0"/>
          </a:p>
          <a:p>
            <a:r>
              <a:rPr lang="en-US" dirty="0"/>
              <a:t>VGG11-16-19</a:t>
            </a:r>
          </a:p>
          <a:p>
            <a:r>
              <a:rPr lang="en-US" dirty="0" err="1"/>
              <a:t>ResNet</a:t>
            </a:r>
            <a:endParaRPr lang="en-US" dirty="0"/>
          </a:p>
          <a:p>
            <a:r>
              <a:rPr lang="en-US" dirty="0" err="1"/>
              <a:t>Feture</a:t>
            </a:r>
            <a:r>
              <a:rPr lang="en-US" dirty="0"/>
              <a:t> Pyramid Networks (FPN)</a:t>
            </a:r>
          </a:p>
          <a:p>
            <a:r>
              <a:rPr lang="en-US" dirty="0"/>
              <a:t>R-CNN-family, </a:t>
            </a:r>
            <a:r>
              <a:rPr lang="en-US" dirty="0" err="1"/>
              <a:t>Unet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Evaluation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07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4DFA4C-8089-694F-9228-443B5F38D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pyramids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A165408-88BB-634A-9484-A3CFCBE05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83162"/>
          </a:xfrm>
        </p:spPr>
        <p:txBody>
          <a:bodyPr/>
          <a:lstStyle/>
          <a:p>
            <a:r>
              <a:rPr lang="en-US" dirty="0"/>
              <a:t>CNN’s build a pyramid of gradually more abstract, larger, and less well localized features. </a:t>
            </a:r>
          </a:p>
          <a:p>
            <a:endParaRPr lang="en-US" dirty="0"/>
          </a:p>
          <a:p>
            <a:r>
              <a:rPr lang="en-US" dirty="0"/>
              <a:t>Such representations do not allow detection of objects of significantly varying size.</a:t>
            </a:r>
          </a:p>
          <a:p>
            <a:endParaRPr lang="en-US" dirty="0"/>
          </a:p>
          <a:p>
            <a:r>
              <a:rPr lang="en-US" dirty="0"/>
              <a:t>Feature pyramids (</a:t>
            </a:r>
            <a:r>
              <a:rPr lang="en-US" sz="2000" dirty="0">
                <a:solidFill>
                  <a:srgbClr val="FF0000"/>
                </a:solidFill>
              </a:rPr>
              <a:t>Lin </a:t>
            </a:r>
            <a:r>
              <a:rPr lang="en-US" sz="2000" dirty="0" err="1">
                <a:solidFill>
                  <a:srgbClr val="FF0000"/>
                </a:solidFill>
              </a:rPr>
              <a:t>et.al</a:t>
            </a:r>
            <a:r>
              <a:rPr lang="en-US" sz="2000" dirty="0">
                <a:solidFill>
                  <a:srgbClr val="FF0000"/>
                </a:solidFill>
              </a:rPr>
              <a:t>: Feature Pyramid Networks for Object Detection, CVPR 2018</a:t>
            </a:r>
            <a:r>
              <a:rPr lang="en-US" dirty="0"/>
              <a:t>) supplement by propagating global information backwards top-down through a pyramid. </a:t>
            </a:r>
          </a:p>
          <a:p>
            <a:endParaRPr lang="en-US" dirty="0"/>
          </a:p>
          <a:p>
            <a:r>
              <a:rPr lang="en-US" dirty="0"/>
              <a:t>Most modern methods apply a feature pyramid.</a:t>
            </a:r>
          </a:p>
        </p:txBody>
      </p:sp>
    </p:spTree>
    <p:extLst>
      <p:ext uri="{BB962C8B-B14F-4D97-AF65-F5344CB8AC3E}">
        <p14:creationId xmlns:p14="http://schemas.microsoft.com/office/powerpoint/2010/main" val="2663567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72BFB40-76CF-C04A-93AE-DC0483BCD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block for downwards propagation</a:t>
            </a:r>
          </a:p>
        </p:txBody>
      </p:sp>
      <p:pic>
        <p:nvPicPr>
          <p:cNvPr id="5" name="Pladsholder til indhold 4" descr="Et billede, der indeholder skærmbillede&#10;&#10;Automatisk genereret beskrivelse">
            <a:extLst>
              <a:ext uri="{FF2B5EF4-FFF2-40B4-BE49-F238E27FC236}">
                <a16:creationId xmlns:a16="http://schemas.microsoft.com/office/drawing/2014/main" id="{97361E57-E8A4-E84E-AE88-695CDAFC33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8250" y="1761330"/>
            <a:ext cx="7556214" cy="4764013"/>
          </a:xfrm>
        </p:spPr>
      </p:pic>
    </p:spTree>
    <p:extLst>
      <p:ext uri="{BB962C8B-B14F-4D97-AF65-F5344CB8AC3E}">
        <p14:creationId xmlns:p14="http://schemas.microsoft.com/office/powerpoint/2010/main" val="395689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E8172-6DA1-DE40-B941-217B3287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connections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72544E0-44EF-8649-92A5-3E31437E2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Skip connections may be done as in residual building blocks but may also span a larger range. In e.g. </a:t>
            </a:r>
            <a:r>
              <a:rPr lang="en-US" sz="2000" dirty="0" err="1">
                <a:solidFill>
                  <a:srgbClr val="FF0000"/>
                </a:solidFill>
              </a:rPr>
              <a:t>UNet</a:t>
            </a:r>
            <a:r>
              <a:rPr lang="en-US" sz="2000" dirty="0"/>
              <a:t> information from the first levels is carried through</a:t>
            </a:r>
          </a:p>
        </p:txBody>
      </p:sp>
      <p:pic>
        <p:nvPicPr>
          <p:cNvPr id="5" name="Billede 4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12E60B28-81CA-9F47-9CFC-F0BC03AD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56852"/>
            <a:ext cx="6120680" cy="262314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3B4B9EDE-8FBD-874D-9963-5BBD0D488592}"/>
              </a:ext>
            </a:extLst>
          </p:cNvPr>
          <p:cNvSpPr txBox="1"/>
          <p:nvPr/>
        </p:nvSpPr>
        <p:spPr>
          <a:xfrm>
            <a:off x="971600" y="5445224"/>
            <a:ext cx="7989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combination of skip connections and </a:t>
            </a:r>
            <a:r>
              <a:rPr lang="en-US" sz="2000" dirty="0" err="1"/>
              <a:t>upsampling</a:t>
            </a:r>
            <a:r>
              <a:rPr lang="en-US" sz="2000" dirty="0"/>
              <a:t> (e.g. for use in </a:t>
            </a:r>
          </a:p>
          <a:p>
            <a:r>
              <a:rPr lang="en-US" sz="2000" dirty="0"/>
              <a:t>semantic segmentation) may be seen as an alternative to use of a</a:t>
            </a:r>
          </a:p>
          <a:p>
            <a:r>
              <a:rPr lang="en-US" sz="2000" dirty="0"/>
              <a:t>feature pyramid.</a:t>
            </a:r>
          </a:p>
        </p:txBody>
      </p:sp>
    </p:spTree>
    <p:extLst>
      <p:ext uri="{BB962C8B-B14F-4D97-AF65-F5344CB8AC3E}">
        <p14:creationId xmlns:p14="http://schemas.microsoft.com/office/powerpoint/2010/main" val="443281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701B5-151B-F344-9B08-09FA6DC7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UNet</a:t>
            </a:r>
            <a:endParaRPr lang="en-US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D956CBDE-EAB5-3D45-AF11-34D444C04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109" y="1605122"/>
            <a:ext cx="6602251" cy="5146637"/>
          </a:xfrm>
        </p:spPr>
      </p:pic>
    </p:spTree>
    <p:extLst>
      <p:ext uri="{BB962C8B-B14F-4D97-AF65-F5344CB8AC3E}">
        <p14:creationId xmlns:p14="http://schemas.microsoft.com/office/powerpoint/2010/main" val="20363369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61199-9F1F-684C-91A1-CC3340C34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FPN or FCN ?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37A0BD4-9C57-934B-B8A9-7988D6674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Feature Pyramid Networks (</a:t>
            </a:r>
            <a:r>
              <a:rPr lang="en-US" dirty="0">
                <a:solidFill>
                  <a:srgbClr val="00B050"/>
                </a:solidFill>
              </a:rPr>
              <a:t>FPN</a:t>
            </a:r>
            <a:r>
              <a:rPr lang="en-US" dirty="0"/>
              <a:t>) all levels have the same number of channels, </a:t>
            </a:r>
            <a:r>
              <a:rPr lang="en-US" dirty="0" err="1"/>
              <a:t>eg.</a:t>
            </a:r>
            <a:r>
              <a:rPr lang="en-US" dirty="0"/>
              <a:t> 256.  </a:t>
            </a:r>
          </a:p>
          <a:p>
            <a:endParaRPr lang="en-US" dirty="0"/>
          </a:p>
          <a:p>
            <a:r>
              <a:rPr lang="en-US" dirty="0"/>
              <a:t>It is argued that FPN performs better than Fully Convolutional Networks (</a:t>
            </a:r>
            <a:r>
              <a:rPr lang="en-US" dirty="0">
                <a:solidFill>
                  <a:srgbClr val="00B050"/>
                </a:solidFill>
              </a:rPr>
              <a:t>FCN</a:t>
            </a:r>
            <a:r>
              <a:rPr lang="en-US" dirty="0"/>
              <a:t>) as </a:t>
            </a:r>
            <a:r>
              <a:rPr lang="en-US" dirty="0" err="1"/>
              <a:t>eg.</a:t>
            </a:r>
            <a:r>
              <a:rPr lang="en-US" dirty="0"/>
              <a:t> in </a:t>
            </a:r>
            <a:r>
              <a:rPr lang="en-US" dirty="0" err="1">
                <a:solidFill>
                  <a:srgbClr val="00B0F0"/>
                </a:solidFill>
              </a:rPr>
              <a:t>UNet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In classification, FPN forms the input to another network: A Region Proposal Network (</a:t>
            </a:r>
            <a:r>
              <a:rPr lang="en-US" dirty="0">
                <a:solidFill>
                  <a:srgbClr val="00B0F0"/>
                </a:solidFill>
              </a:rPr>
              <a:t>RPN</a:t>
            </a:r>
            <a:r>
              <a:rPr lang="en-US" dirty="0"/>
              <a:t>).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366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3CCFAF7-EF3F-4449-99AE-2DBE7C50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R-CNN family (R = Region)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DDE7F1F-BFFE-4143-8B5F-6FF208FBD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a-DK" dirty="0" err="1"/>
              <a:t>Girshick</a:t>
            </a:r>
            <a:r>
              <a:rPr lang="da-DK" dirty="0"/>
              <a:t> </a:t>
            </a:r>
            <a:r>
              <a:rPr lang="da-DK" dirty="0" err="1"/>
              <a:t>et.al</a:t>
            </a:r>
            <a:r>
              <a:rPr lang="da-DK" dirty="0"/>
              <a:t>.: Rich feature </a:t>
            </a:r>
            <a:r>
              <a:rPr lang="da-DK" dirty="0" err="1"/>
              <a:t>hierarchies</a:t>
            </a:r>
            <a:r>
              <a:rPr lang="da-DK" dirty="0"/>
              <a:t> for </a:t>
            </a:r>
            <a:r>
              <a:rPr lang="da-DK" dirty="0" err="1"/>
              <a:t>accurate</a:t>
            </a:r>
            <a:r>
              <a:rPr lang="da-DK" dirty="0"/>
              <a:t> </a:t>
            </a:r>
            <a:r>
              <a:rPr lang="da-DK" dirty="0" err="1"/>
              <a:t>object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 and </a:t>
            </a:r>
            <a:r>
              <a:rPr lang="da-DK" dirty="0" err="1"/>
              <a:t>semantic</a:t>
            </a:r>
            <a:r>
              <a:rPr lang="da-DK" dirty="0"/>
              <a:t> </a:t>
            </a:r>
            <a:r>
              <a:rPr lang="da-DK" dirty="0" err="1"/>
              <a:t>segmentation</a:t>
            </a:r>
            <a:r>
              <a:rPr lang="da-DK" dirty="0"/>
              <a:t>. CVPR, 2014. (</a:t>
            </a:r>
            <a:r>
              <a:rPr lang="da-DK" dirty="0">
                <a:solidFill>
                  <a:srgbClr val="FF0000"/>
                </a:solidFill>
              </a:rPr>
              <a:t>R-CNN</a:t>
            </a:r>
            <a:r>
              <a:rPr lang="da-DK" dirty="0"/>
              <a:t>)</a:t>
            </a:r>
          </a:p>
          <a:p>
            <a:endParaRPr lang="da-DK" dirty="0"/>
          </a:p>
          <a:p>
            <a:r>
              <a:rPr lang="da-DK" dirty="0" err="1"/>
              <a:t>Girshick</a:t>
            </a:r>
            <a:r>
              <a:rPr lang="da-DK" dirty="0"/>
              <a:t>:  </a:t>
            </a:r>
            <a:r>
              <a:rPr lang="da-DK" dirty="0">
                <a:solidFill>
                  <a:srgbClr val="FF0000"/>
                </a:solidFill>
              </a:rPr>
              <a:t>Fast R-CNN</a:t>
            </a:r>
            <a:r>
              <a:rPr lang="da-DK" dirty="0"/>
              <a:t>. ICCV, 2015</a:t>
            </a:r>
          </a:p>
          <a:p>
            <a:endParaRPr lang="da-DK" dirty="0"/>
          </a:p>
          <a:p>
            <a:r>
              <a:rPr lang="da-DK" dirty="0"/>
              <a:t>Ren </a:t>
            </a:r>
            <a:r>
              <a:rPr lang="da-DK" dirty="0" err="1"/>
              <a:t>et.al</a:t>
            </a:r>
            <a:r>
              <a:rPr lang="da-DK" dirty="0"/>
              <a:t>.: </a:t>
            </a:r>
            <a:r>
              <a:rPr lang="da-DK" dirty="0">
                <a:solidFill>
                  <a:srgbClr val="FF0000"/>
                </a:solidFill>
              </a:rPr>
              <a:t>Faster R-CNN</a:t>
            </a:r>
            <a:r>
              <a:rPr lang="da-DK" dirty="0"/>
              <a:t>: </a:t>
            </a:r>
            <a:r>
              <a:rPr lang="da-DK" dirty="0" err="1"/>
              <a:t>Towards</a:t>
            </a:r>
            <a:r>
              <a:rPr lang="da-DK" dirty="0"/>
              <a:t> real-time </a:t>
            </a:r>
            <a:r>
              <a:rPr lang="da-DK" dirty="0" err="1"/>
              <a:t>object</a:t>
            </a:r>
            <a:r>
              <a:rPr lang="da-DK" dirty="0"/>
              <a:t> </a:t>
            </a:r>
            <a:r>
              <a:rPr lang="da-DK" dirty="0" err="1"/>
              <a:t>detection</a:t>
            </a:r>
            <a:r>
              <a:rPr lang="da-DK" dirty="0"/>
              <a:t> with region </a:t>
            </a:r>
            <a:r>
              <a:rPr lang="da-DK" dirty="0" err="1"/>
              <a:t>proposal</a:t>
            </a:r>
            <a:r>
              <a:rPr lang="da-DK" dirty="0"/>
              <a:t> </a:t>
            </a:r>
            <a:r>
              <a:rPr lang="da-DK" dirty="0" err="1"/>
              <a:t>networks</a:t>
            </a:r>
            <a:r>
              <a:rPr lang="da-DK" dirty="0"/>
              <a:t>. NIPS, 2015.</a:t>
            </a:r>
          </a:p>
          <a:p>
            <a:endParaRPr lang="da-DK" dirty="0"/>
          </a:p>
          <a:p>
            <a:r>
              <a:rPr lang="da-DK" dirty="0"/>
              <a:t>He </a:t>
            </a:r>
            <a:r>
              <a:rPr lang="da-DK" dirty="0" err="1"/>
              <a:t>et.al</a:t>
            </a:r>
            <a:r>
              <a:rPr lang="da-DK" dirty="0"/>
              <a:t>.: </a:t>
            </a:r>
            <a:r>
              <a:rPr lang="da-DK" dirty="0">
                <a:solidFill>
                  <a:srgbClr val="FF0000"/>
                </a:solidFill>
              </a:rPr>
              <a:t>Mask R-CNN</a:t>
            </a:r>
            <a:r>
              <a:rPr lang="da-DK" dirty="0"/>
              <a:t>. ICCV 2017</a:t>
            </a:r>
          </a:p>
          <a:p>
            <a:endParaRPr lang="da-DK" dirty="0"/>
          </a:p>
          <a:p>
            <a:endParaRPr lang="da-DK" dirty="0"/>
          </a:p>
          <a:p>
            <a:pPr marL="457200" indent="-45720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8909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D10A1D-28AF-574A-9A20-F52AD0745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RPN- Region Proposal Network</a:t>
            </a:r>
          </a:p>
        </p:txBody>
      </p:sp>
      <p:pic>
        <p:nvPicPr>
          <p:cNvPr id="5" name="Pladsholder til indhold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AB48011-72D5-FA45-A4D3-1F607A24F6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6831" y="1600200"/>
            <a:ext cx="4177417" cy="4859948"/>
          </a:xfrm>
        </p:spPr>
      </p:pic>
    </p:spTree>
    <p:extLst>
      <p:ext uri="{BB962C8B-B14F-4D97-AF65-F5344CB8AC3E}">
        <p14:creationId xmlns:p14="http://schemas.microsoft.com/office/powerpoint/2010/main" val="28215607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20C955-751C-004B-A104-00DB3A3B7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Proposal Networks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2A8CFDD-9E5B-584E-AB71-CB9CDB9FD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556792"/>
            <a:ext cx="8229600" cy="4896544"/>
          </a:xfrm>
        </p:spPr>
        <p:txBody>
          <a:bodyPr/>
          <a:lstStyle/>
          <a:p>
            <a:r>
              <a:rPr lang="en-US" dirty="0"/>
              <a:t>The purpose of a proposal network is to generate hypotheses on object classes and object bounding boxes for a number of </a:t>
            </a:r>
            <a:r>
              <a:rPr lang="en-US" dirty="0">
                <a:solidFill>
                  <a:srgbClr val="FF0000"/>
                </a:solidFill>
              </a:rPr>
              <a:t>anchors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An anchor is a possible object incarnation situated at position and determined by a size (the feature pyramid level) and an aspect ratio.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sz="2000" dirty="0">
                <a:solidFill>
                  <a:srgbClr val="FF0000"/>
                </a:solidFill>
              </a:rPr>
              <a:t>Ren </a:t>
            </a:r>
            <a:r>
              <a:rPr lang="en-US" sz="2000" dirty="0" err="1">
                <a:solidFill>
                  <a:srgbClr val="FF0000"/>
                </a:solidFill>
              </a:rPr>
              <a:t>et.al</a:t>
            </a:r>
            <a:r>
              <a:rPr lang="en-US" sz="2000" dirty="0">
                <a:solidFill>
                  <a:srgbClr val="FF0000"/>
                </a:solidFill>
              </a:rPr>
              <a:t>.: Faster R-CNN: Towards Real-Time Object Detection with Region Proposal Networks</a:t>
            </a:r>
            <a:r>
              <a:rPr lang="en-US" sz="2000" dirty="0"/>
              <a:t> </a:t>
            </a:r>
            <a:r>
              <a:rPr lang="en-US" dirty="0"/>
              <a:t>a sliding window approach using 3 scales and 3 different aspect ratios results in approximately 2400 anchors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5406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717375-EDA0-C449-87F6-7AFECEA6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Anchors in Faster R-CNN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5EE3962-8880-9F4F-A502-B13FE3346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153342"/>
            <a:ext cx="8229600" cy="3419678"/>
          </a:xfrm>
        </p:spPr>
      </p:pic>
      <p:sp>
        <p:nvSpPr>
          <p:cNvPr id="3" name="Tekstfelt 2">
            <a:extLst>
              <a:ext uri="{FF2B5EF4-FFF2-40B4-BE49-F238E27FC236}">
                <a16:creationId xmlns:a16="http://schemas.microsoft.com/office/drawing/2014/main" id="{75700E4C-33D5-2F46-8F3A-EDC385AA9639}"/>
              </a:ext>
            </a:extLst>
          </p:cNvPr>
          <p:cNvSpPr txBox="1"/>
          <p:nvPr/>
        </p:nvSpPr>
        <p:spPr>
          <a:xfrm>
            <a:off x="260563" y="5805264"/>
            <a:ext cx="8622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classification head is constructed as a 2-class </a:t>
            </a:r>
            <a:r>
              <a:rPr lang="en-US" dirty="0" err="1"/>
              <a:t>softmax</a:t>
            </a:r>
            <a:r>
              <a:rPr lang="en-US" dirty="0"/>
              <a:t> layer. The scores </a:t>
            </a:r>
          </a:p>
          <a:p>
            <a:r>
              <a:rPr lang="en-US" dirty="0"/>
              <a:t>represent the </a:t>
            </a:r>
            <a:r>
              <a:rPr lang="en-US" dirty="0" err="1"/>
              <a:t>probabillity</a:t>
            </a:r>
            <a:r>
              <a:rPr lang="en-US" dirty="0"/>
              <a:t> of object or not (for each proposal). See paper for details.</a:t>
            </a:r>
          </a:p>
          <a:p>
            <a:r>
              <a:rPr lang="en-US" i="1" dirty="0"/>
              <a:t>k</a:t>
            </a:r>
            <a:r>
              <a:rPr lang="en-US" dirty="0"/>
              <a:t> is the number of maximum possible proposals for each location.</a:t>
            </a:r>
          </a:p>
        </p:txBody>
      </p:sp>
    </p:spTree>
    <p:extLst>
      <p:ext uri="{BB962C8B-B14F-4D97-AF65-F5344CB8AC3E}">
        <p14:creationId xmlns:p14="http://schemas.microsoft.com/office/powerpoint/2010/main" val="1546401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69DEC-87B0-C44A-BCCA-D4C49E40F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ROI-align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DB48757-CD95-4B4E-A314-BB73D3BA2D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ROI-align</a:t>
            </a:r>
            <a:r>
              <a:rPr lang="en-US" dirty="0"/>
              <a:t> is a sampling technique used in </a:t>
            </a:r>
            <a:r>
              <a:rPr lang="en-US" dirty="0">
                <a:solidFill>
                  <a:srgbClr val="00B0F0"/>
                </a:solidFill>
              </a:rPr>
              <a:t>mask-RCNN </a:t>
            </a:r>
            <a:r>
              <a:rPr lang="en-US" dirty="0"/>
              <a:t>to extract a small feature map of a fixed size, e.g. 7x7. Simple bilinear interpolation is used, and harsh quantization avoided.  </a:t>
            </a:r>
          </a:p>
          <a:p>
            <a:endParaRPr lang="en-US" dirty="0"/>
          </a:p>
          <a:p>
            <a:r>
              <a:rPr lang="en-US" dirty="0"/>
              <a:t>ROI-align is shown better than previous so-called </a:t>
            </a:r>
            <a:r>
              <a:rPr lang="en-US" dirty="0">
                <a:solidFill>
                  <a:srgbClr val="00B050"/>
                </a:solidFill>
              </a:rPr>
              <a:t>ROI-Pool</a:t>
            </a:r>
            <a:r>
              <a:rPr lang="en-US" dirty="0"/>
              <a:t>-, and </a:t>
            </a:r>
            <a:r>
              <a:rPr lang="en-US" dirty="0">
                <a:solidFill>
                  <a:srgbClr val="00B050"/>
                </a:solidFill>
              </a:rPr>
              <a:t>ROI-Warp</a:t>
            </a:r>
            <a:r>
              <a:rPr lang="en-US" dirty="0"/>
              <a:t>- approached applied in Faster RCNN and other approaches.</a:t>
            </a:r>
          </a:p>
        </p:txBody>
      </p:sp>
    </p:spTree>
    <p:extLst>
      <p:ext uri="{BB962C8B-B14F-4D97-AF65-F5344CB8AC3E}">
        <p14:creationId xmlns:p14="http://schemas.microsoft.com/office/powerpoint/2010/main" val="1755338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CE8B-DF03-A44A-B937-ED9DB1BE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002276C-4F67-B241-9CE9-4396E6BC9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loss function determines the performance!</a:t>
            </a:r>
          </a:p>
          <a:p>
            <a:endParaRPr lang="en-US" dirty="0"/>
          </a:p>
          <a:p>
            <a:r>
              <a:rPr lang="en-US" dirty="0"/>
              <a:t>For regression use the sum of squared errors. This is a maximum likelihood estimate if the error is normally distributed.</a:t>
            </a:r>
          </a:p>
          <a:p>
            <a:endParaRPr lang="en-US" dirty="0"/>
          </a:p>
          <a:p>
            <a:r>
              <a:rPr lang="en-US" dirty="0"/>
              <a:t>For classification use cross-entropy error and </a:t>
            </a:r>
            <a:r>
              <a:rPr lang="en-US" dirty="0">
                <a:solidFill>
                  <a:srgbClr val="FF0000"/>
                </a:solidFill>
              </a:rPr>
              <a:t>one hot encoding </a:t>
            </a:r>
            <a:r>
              <a:rPr lang="en-US" dirty="0"/>
              <a:t>if multiple classes. Often, a soft-max activation function is applied to make the output integrate to 1.0.</a:t>
            </a:r>
          </a:p>
          <a:p>
            <a:endParaRPr lang="en-US" dirty="0"/>
          </a:p>
          <a:p>
            <a:r>
              <a:rPr lang="en-US" dirty="0"/>
              <a:t>When bounding boxes and/or masks are to be estimated simultaneously, the loss function will be a composition.</a:t>
            </a:r>
          </a:p>
        </p:txBody>
      </p:sp>
    </p:spTree>
    <p:extLst>
      <p:ext uri="{BB962C8B-B14F-4D97-AF65-F5344CB8AC3E}">
        <p14:creationId xmlns:p14="http://schemas.microsoft.com/office/powerpoint/2010/main" val="1180366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43C23D-3348-8D49-A3AE-55518A8B07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heads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7ADA7C2-A214-4E45-9969-6174EF502E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3034680" cy="4525963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sz="2000" dirty="0">
                <a:solidFill>
                  <a:srgbClr val="FF0000"/>
                </a:solidFill>
              </a:rPr>
              <a:t>He </a:t>
            </a:r>
            <a:r>
              <a:rPr lang="en-US" sz="2000" dirty="0" err="1">
                <a:solidFill>
                  <a:srgbClr val="FF0000"/>
                </a:solidFill>
              </a:rPr>
              <a:t>et.al</a:t>
            </a:r>
            <a:r>
              <a:rPr lang="en-US" sz="2000" dirty="0">
                <a:solidFill>
                  <a:srgbClr val="FF0000"/>
                </a:solidFill>
              </a:rPr>
              <a:t>.: Mask R-CNN </a:t>
            </a:r>
            <a:r>
              <a:rPr lang="en-US" dirty="0"/>
              <a:t>it is argued that classification, bounding box prediction and segment mask generation is best performed separately, but all based on a region proposal network.</a:t>
            </a:r>
          </a:p>
        </p:txBody>
      </p:sp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12A0ACB-3147-7046-A4E5-32368D5EE5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600200"/>
            <a:ext cx="4745720" cy="427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211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 descr="Et billede, der indeholder foto, forskellig, mange, hvid&#10;&#10;Automatisk genereret beskrivelse">
            <a:extLst>
              <a:ext uri="{FF2B5EF4-FFF2-40B4-BE49-F238E27FC236}">
                <a16:creationId xmlns:a16="http://schemas.microsoft.com/office/drawing/2014/main" id="{CB6D452C-7852-4343-A5ED-1D29AA9B3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840" y="404664"/>
            <a:ext cx="6175495" cy="6777841"/>
          </a:xfrm>
        </p:spPr>
      </p:pic>
    </p:spTree>
    <p:extLst>
      <p:ext uri="{BB962C8B-B14F-4D97-AF65-F5344CB8AC3E}">
        <p14:creationId xmlns:p14="http://schemas.microsoft.com/office/powerpoint/2010/main" val="362483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</a:p>
        </p:txBody>
      </p:sp>
      <p:pic>
        <p:nvPicPr>
          <p:cNvPr id="4" name="Content Placeholder 3" descr="YOL1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22" r="-7022"/>
          <a:stretch>
            <a:fillRect/>
          </a:stretch>
        </p:blipFill>
        <p:spPr>
          <a:xfrm>
            <a:off x="457200" y="1556792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83568" y="6093296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In the paper, cell grid is 7 x 7 with B=2 bounding boxes per cell.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Therefore YOLO can only detect up to 98 objects in an image.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5517232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Redmon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 et al, 2016</a:t>
            </a:r>
          </a:p>
        </p:txBody>
      </p:sp>
    </p:spTree>
    <p:extLst>
      <p:ext uri="{BB962C8B-B14F-4D97-AF65-F5344CB8AC3E}">
        <p14:creationId xmlns:p14="http://schemas.microsoft.com/office/powerpoint/2010/main" val="13994689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YOLO: Examples of results</a:t>
            </a:r>
          </a:p>
        </p:txBody>
      </p:sp>
      <p:pic>
        <p:nvPicPr>
          <p:cNvPr id="4" name="Content Placeholder 3" descr="YOLO4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74" b="-1667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164288" y="6289575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Redmon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 et al, 2016</a:t>
            </a:r>
          </a:p>
        </p:txBody>
      </p:sp>
    </p:spTree>
    <p:extLst>
      <p:ext uri="{BB962C8B-B14F-4D97-AF65-F5344CB8AC3E}">
        <p14:creationId xmlns:p14="http://schemas.microsoft.com/office/powerpoint/2010/main" val="33501539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E078F-3C97-4F47-9563-FC3F12AC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results on COCO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7166F23-3782-0241-8AFC-E901BC964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556792"/>
            <a:ext cx="6984776" cy="5076805"/>
          </a:xfrm>
        </p:spPr>
      </p:pic>
    </p:spTree>
    <p:extLst>
      <p:ext uri="{BB962C8B-B14F-4D97-AF65-F5344CB8AC3E}">
        <p14:creationId xmlns:p14="http://schemas.microsoft.com/office/powerpoint/2010/main" val="3654054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722A1-420E-CF4F-9816-94F78A30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 results</a:t>
            </a:r>
          </a:p>
        </p:txBody>
      </p:sp>
      <p:pic>
        <p:nvPicPr>
          <p:cNvPr id="5" name="Pladsholder til indhold 4" descr="Et billede, der indeholder foto, forskellig, mange, farverig&#10;&#10;Automatisk genereret beskrivelse">
            <a:extLst>
              <a:ext uri="{FF2B5EF4-FFF2-40B4-BE49-F238E27FC236}">
                <a16:creationId xmlns:a16="http://schemas.microsoft.com/office/drawing/2014/main" id="{E1B88509-3ECD-D341-A540-DE62FC069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32" y="1600200"/>
            <a:ext cx="7888535" cy="4525963"/>
          </a:xfrm>
        </p:spPr>
      </p:pic>
    </p:spTree>
    <p:extLst>
      <p:ext uri="{BB962C8B-B14F-4D97-AF65-F5344CB8AC3E}">
        <p14:creationId xmlns:p14="http://schemas.microsoft.com/office/powerpoint/2010/main" val="27852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4205F-0EF7-2A4E-A224-459C77C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NO MORE CNN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AA46DF-2AAB-2B43-96D6-6C3148D63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4400" dirty="0">
                <a:solidFill>
                  <a:srgbClr val="00B0F0"/>
                </a:solidFill>
              </a:rPr>
              <a:t>Questions (almost last chance)</a:t>
            </a:r>
          </a:p>
        </p:txBody>
      </p:sp>
    </p:spTree>
    <p:extLst>
      <p:ext uri="{BB962C8B-B14F-4D97-AF65-F5344CB8AC3E}">
        <p14:creationId xmlns:p14="http://schemas.microsoft.com/office/powerpoint/2010/main" val="19886279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B27D0-6C9E-3747-B6B9-807FF1BC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60337"/>
            <a:ext cx="8485438" cy="1143000"/>
          </a:xfrm>
        </p:spPr>
        <p:txBody>
          <a:bodyPr/>
          <a:lstStyle/>
          <a:p>
            <a:r>
              <a:rPr lang="en-US" sz="3200" dirty="0">
                <a:solidFill>
                  <a:srgbClr val="00B0F0"/>
                </a:solidFill>
              </a:rPr>
              <a:t>Results from Evaluation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2E31D56-6251-1447-A4D9-EBD9D8B88F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think you work too hard, but  you have hardly used the allocated time.</a:t>
            </a:r>
          </a:p>
          <a:p>
            <a:r>
              <a:rPr lang="en-US" dirty="0"/>
              <a:t>Many like the use of digital  tools for teaching, but you are divided into two groups preferring online/physical teaching.</a:t>
            </a:r>
          </a:p>
          <a:p>
            <a:r>
              <a:rPr lang="en-US" dirty="0"/>
              <a:t>Lectures should be recorded, and more interactivity should be included in lectures. Slides should be uploaded before lectures.</a:t>
            </a:r>
          </a:p>
          <a:p>
            <a:r>
              <a:rPr lang="en-US" dirty="0"/>
              <a:t>Some wish more math intro or more programming examples/teaching.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9249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211FB-0738-9A47-9A8C-21B6399C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38C8E94-1960-534C-925B-309480DA4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400" dirty="0">
              <a:solidFill>
                <a:srgbClr val="FFC000"/>
              </a:solidFill>
            </a:endParaRPr>
          </a:p>
          <a:p>
            <a:r>
              <a:rPr lang="en-US" sz="4400" dirty="0">
                <a:solidFill>
                  <a:srgbClr val="FFC000"/>
                </a:solidFill>
              </a:rPr>
              <a:t>Do you have any comments, further suggestions etc. before we close ?</a:t>
            </a:r>
          </a:p>
        </p:txBody>
      </p:sp>
    </p:spTree>
    <p:extLst>
      <p:ext uri="{BB962C8B-B14F-4D97-AF65-F5344CB8AC3E}">
        <p14:creationId xmlns:p14="http://schemas.microsoft.com/office/powerpoint/2010/main" val="34083060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9EF2E-C290-654D-9540-8B8CCFB2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Farewell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A3C26DD-A594-5640-ADB3-3E9203E36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568952" cy="4525963"/>
          </a:xfrm>
        </p:spPr>
        <p:txBody>
          <a:bodyPr/>
          <a:lstStyle/>
          <a:p>
            <a:endParaRPr lang="en-US" sz="3200" dirty="0"/>
          </a:p>
          <a:p>
            <a:r>
              <a:rPr lang="en-US" sz="3200" dirty="0"/>
              <a:t>We hope that you will be able to use the techniques that we have been through.</a:t>
            </a:r>
          </a:p>
          <a:p>
            <a:endParaRPr lang="en-US" sz="3200" dirty="0"/>
          </a:p>
          <a:p>
            <a:r>
              <a:rPr lang="en-US" sz="3200" b="1" dirty="0">
                <a:solidFill>
                  <a:srgbClr val="FF0000"/>
                </a:solidFill>
              </a:rPr>
              <a:t>Best wishes for your future study and life</a:t>
            </a:r>
          </a:p>
          <a:p>
            <a:pPr marL="457200" lvl="1" indent="0" algn="r">
              <a:buNone/>
            </a:pPr>
            <a:r>
              <a:rPr lang="en-US" sz="2800" dirty="0">
                <a:solidFill>
                  <a:srgbClr val="0070C0"/>
                </a:solidFill>
              </a:rPr>
              <a:t>Francois and Søren,</a:t>
            </a:r>
          </a:p>
          <a:p>
            <a:pPr marL="457200" lvl="1" indent="0" algn="r">
              <a:buNone/>
            </a:pPr>
            <a:r>
              <a:rPr lang="en-US" sz="2800" dirty="0" err="1">
                <a:solidFill>
                  <a:srgbClr val="0070C0"/>
                </a:solidFill>
              </a:rPr>
              <a:t>Navid</a:t>
            </a:r>
            <a:r>
              <a:rPr lang="en-US" sz="2800" dirty="0">
                <a:solidFill>
                  <a:srgbClr val="0070C0"/>
                </a:solidFill>
              </a:rPr>
              <a:t>, Steffen, </a:t>
            </a:r>
            <a:r>
              <a:rPr lang="en-US" sz="2800" dirty="0" err="1">
                <a:solidFill>
                  <a:srgbClr val="0070C0"/>
                </a:solidFill>
              </a:rPr>
              <a:t>Peidi</a:t>
            </a:r>
            <a:r>
              <a:rPr lang="en-US" sz="2800" dirty="0">
                <a:solidFill>
                  <a:srgbClr val="0070C0"/>
                </a:solidFill>
              </a:rPr>
              <a:t>     </a:t>
            </a:r>
            <a:r>
              <a:rPr lang="en-US" sz="2800" dirty="0">
                <a:solidFill>
                  <a:srgbClr val="FF000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F810-91C6-8D40-AB34-93C2E5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03F4A07E-E58F-A544-A7DA-CEFE1B7E7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/>
              <a:lstStyle/>
              <a:p>
                <a:r>
                  <a:rPr lang="en-US" dirty="0"/>
                  <a:t>Assume the output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net is a real number in [0,1] and that the true value (the ground truth)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binary, i.e. in {0,1}. Also assume that the probability follows a </a:t>
                </a:r>
                <a:r>
                  <a:rPr lang="en-US" dirty="0" err="1"/>
                  <a:t>Bernulli</a:t>
                </a:r>
                <a:r>
                  <a:rPr lang="en-US" dirty="0"/>
                  <a:t> distribution: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[1 −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the negative logarithm of a batch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input values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leads to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cross-entropy </a:t>
                </a:r>
                <a:r>
                  <a:rPr lang="en-US" dirty="0">
                    <a:solidFill>
                      <a:srgbClr val="FF0000"/>
                    </a:solidFill>
                  </a:rPr>
                  <a:t>measure: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a-D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ctrlP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>
                          <m: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  <m: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  <m: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0005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s shorthand for </a:t>
                </a:r>
                <a14:m>
                  <m:oMath xmlns:m="http://schemas.openxmlformats.org/officeDocument/2006/math">
                    <m:r>
                      <a:rPr lang="da-D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a-D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a-D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00050" lvl="1" indent="0" algn="r">
                  <a:buNone/>
                </a:pPr>
                <a:r>
                  <a:rPr lang="en-US" sz="1100" dirty="0"/>
                  <a:t>from C. </a:t>
                </a:r>
                <a:r>
                  <a:rPr lang="en-US" sz="1100" dirty="0" err="1"/>
                  <a:t>Igel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03F4A07E-E58F-A544-A7DA-CEFE1B7E7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>
                <a:blip r:embed="rId2"/>
                <a:stretch>
                  <a:fillRect l="-1080" t="-1289" r="-2160" b="-2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2287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8151D3-A8F4-DD42-B91E-44F82F2C7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Retina net (one-stage detector)</a:t>
            </a:r>
          </a:p>
        </p:txBody>
      </p:sp>
      <p:pic>
        <p:nvPicPr>
          <p:cNvPr id="5" name="Pladsholder til indhold 4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465AAD1E-5A24-1647-A65A-C775CE063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21" y="2103615"/>
            <a:ext cx="8862098" cy="3989681"/>
          </a:xfrm>
        </p:spPr>
      </p:pic>
    </p:spTree>
    <p:extLst>
      <p:ext uri="{BB962C8B-B14F-4D97-AF65-F5344CB8AC3E}">
        <p14:creationId xmlns:p14="http://schemas.microsoft.com/office/powerpoint/2010/main" val="24640044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EF49D-C5D7-5F4A-9E4B-BD1D4057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0461281E-1D2E-4340-BD4C-D7FD646BA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ensure that the net outputs values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[0,1], a soft-max activation function usually is applied, i.e.: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:r>
                  <a:rPr lang="en-US" sz="2400" dirty="0"/>
                  <a:t>where K is the number of classes.  Thus, after normalization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a-DK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=1.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0050" lvl="1" indent="0" algn="r">
                  <a:buNone/>
                </a:pPr>
                <a:r>
                  <a:rPr lang="en-US" sz="1100" dirty="0"/>
                  <a:t>from C. </a:t>
                </a:r>
                <a:r>
                  <a:rPr lang="en-US" sz="1100" dirty="0" err="1"/>
                  <a:t>Igel</a:t>
                </a:r>
                <a:endParaRPr lang="en-US" sz="11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0461281E-1D2E-4340-BD4C-D7FD646BA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28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3F1D1-1EC8-AB46-88F2-482D3B92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336E4C6B-9136-F44E-8370-16ECB40AD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a-D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</a:rPr>
                      <m:t>classes</m:t>
                    </m:r>
                    <m:r>
                      <a:rPr lang="da-DK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One-hot</a:t>
                </a:r>
                <a:r>
                  <a:rPr lang="en-US" dirty="0"/>
                  <a:t> encoding is used, i.e. each sample is coded with a single integer in [1:K].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is a </a:t>
                </a:r>
                <a:r>
                  <a:rPr lang="en-US" i="1" dirty="0"/>
                  <a:t>K</a:t>
                </a:r>
                <a:r>
                  <a:rPr lang="en-US" dirty="0"/>
                  <a:t>-dimensional vector with exactly one 1, and zeros for the rest.</a:t>
                </a:r>
              </a:p>
              <a:p>
                <a:endParaRPr lang="en-US" dirty="0"/>
              </a:p>
              <a:p>
                <a:r>
                  <a:rPr lang="en-US" dirty="0"/>
                  <a:t>Assuming that soft-max normalization has been done we have: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r">
                  <a:buNone/>
                </a:pPr>
                <a:r>
                  <a:rPr lang="en-US" sz="1100" dirty="0"/>
                  <a:t>from C. </a:t>
                </a:r>
                <a:r>
                  <a:rPr lang="en-US" sz="1100" dirty="0" err="1"/>
                  <a:t>Igel</a:t>
                </a:r>
                <a:endParaRPr lang="en-US" sz="11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336E4C6B-9136-F44E-8370-16ECB40AD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01" r="-1852" b="-34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49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1ABD3-CFB3-5148-ACC6-49579A6F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further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5A1D02D-DF18-4A46-84BA-3253D2DD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Taking the negative logarithm gives the cross-entropy for multiple classes: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begChr m:val="["/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Cross-entropy is the most used minimization measure used. However, it is often modified in several ways.</a:t>
                </a:r>
              </a:p>
              <a:p>
                <a:endParaRPr lang="en-US" dirty="0"/>
              </a:p>
              <a:p>
                <a:pPr algn="r"/>
                <a:r>
                  <a:rPr lang="en-US" sz="1100" dirty="0"/>
                  <a:t>from C. </a:t>
                </a:r>
                <a:r>
                  <a:rPr lang="en-US" sz="1100" dirty="0" err="1"/>
                  <a:t>Igel</a:t>
                </a:r>
                <a:endParaRPr lang="en-US" sz="11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5A1D02D-DF18-4A46-84BA-3253D2DD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01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6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85E82-FA8A-3949-9AD7-A6E2D84C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imbalance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C9F655EE-63BF-9347-B5A7-8DD23058AC8B}"/>
                  </a:ext>
                </a:extLst>
              </p:cNvPr>
              <p:cNvSpPr txBox="1"/>
              <p:nvPr/>
            </p:nvSpPr>
            <p:spPr>
              <a:xfrm>
                <a:off x="251520" y="1844824"/>
                <a:ext cx="8229600" cy="4449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-110" charset="0"/>
                    <a:ea typeface="+mn-ea"/>
                    <a:cs typeface="+mn-cs"/>
                  </a:rPr>
                  <a:t>If the number of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a-DK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da-DK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-110" charset="0"/>
                    <a:ea typeface="+mn-ea"/>
                    <a:cs typeface="+mn-cs"/>
                  </a:rPr>
                  <a:t> in different classes deviate a lot, the estimation will be biased and potentially wrong.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110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-110" charset="0"/>
                    <a:ea typeface="+mn-ea"/>
                    <a:cs typeface="+mn-cs"/>
                  </a:rPr>
                  <a:t>To remedy class imbalance one approach is to scale the error contribution in the loss function with the inverse number of class representatives.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110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da-DK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da-DK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da-DK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a-DK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da-DK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a-DK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da-DK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110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-110" charset="0"/>
                    <a:ea typeface="+mn-ea"/>
                    <a:cs typeface="+mn-cs"/>
                  </a:rPr>
                  <a:t>Modifying the loss to prevent class imbalance usually is mandatory and improves performance significantly.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110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C9F655EE-63BF-9347-B5A7-8DD23058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44824"/>
                <a:ext cx="8229600" cy="4449616"/>
              </a:xfrm>
              <a:prstGeom prst="rect">
                <a:avLst/>
              </a:prstGeom>
              <a:blipFill>
                <a:blip r:embed="rId2"/>
                <a:stretch>
                  <a:fillRect l="-1079" t="-852" r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277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8D4A5-F14A-264C-B7B6-90A77750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C97CB22-B9E5-B746-8C55-E34EE27BF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8169"/>
            <a:ext cx="8229600" cy="4030025"/>
          </a:xfrm>
        </p:spPr>
      </p:pic>
    </p:spTree>
    <p:extLst>
      <p:ext uri="{BB962C8B-B14F-4D97-AF65-F5344CB8AC3E}">
        <p14:creationId xmlns:p14="http://schemas.microsoft.com/office/powerpoint/2010/main" val="346334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4250</TotalTime>
  <Words>1522</Words>
  <Application>Microsoft Macintosh PowerPoint</Application>
  <PresentationFormat>Skærmshow (4:3)</PresentationFormat>
  <Paragraphs>192</Paragraphs>
  <Slides>40</Slides>
  <Notes>8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40</vt:i4>
      </vt:variant>
    </vt:vector>
  </HeadingPairs>
  <TitlesOfParts>
    <vt:vector size="43" baseType="lpstr">
      <vt:lpstr>Arial</vt:lpstr>
      <vt:lpstr>Cambria Math</vt:lpstr>
      <vt:lpstr>DIKUTalkNew</vt:lpstr>
      <vt:lpstr>Convolutional Neural Networks (CNN) Part 3</vt:lpstr>
      <vt:lpstr>Popular CNN-modules</vt:lpstr>
      <vt:lpstr>Loss functions</vt:lpstr>
      <vt:lpstr>Loss function for binary classification</vt:lpstr>
      <vt:lpstr>Soft-max</vt:lpstr>
      <vt:lpstr>Multi class classification</vt:lpstr>
      <vt:lpstr>and further</vt:lpstr>
      <vt:lpstr>Class imbalance</vt:lpstr>
      <vt:lpstr>AlexNet</vt:lpstr>
      <vt:lpstr>VGG family – VGG11</vt:lpstr>
      <vt:lpstr>VGG-family VGG-16</vt:lpstr>
      <vt:lpstr>VGG-family  VGG19</vt:lpstr>
      <vt:lpstr>Vanishing gradient problem</vt:lpstr>
      <vt:lpstr>Residual building bloak</vt:lpstr>
      <vt:lpstr>Residual building block</vt:lpstr>
      <vt:lpstr>ResNet: ResNet34 (skipping, 18, 50, 101, 152, 1202)</vt:lpstr>
      <vt:lpstr>The Bottleneck building block</vt:lpstr>
      <vt:lpstr>PowerPoint-præsentation</vt:lpstr>
      <vt:lpstr>Many other CNN constructions</vt:lpstr>
      <vt:lpstr>Feature pyramids</vt:lpstr>
      <vt:lpstr>Building block for downwards propagation</vt:lpstr>
      <vt:lpstr>Skip connections</vt:lpstr>
      <vt:lpstr>UNet</vt:lpstr>
      <vt:lpstr>FPN or FCN ?</vt:lpstr>
      <vt:lpstr>R-CNN family (R = Region)</vt:lpstr>
      <vt:lpstr>RPN- Region Proposal Network</vt:lpstr>
      <vt:lpstr>Proposal Networks</vt:lpstr>
      <vt:lpstr>Anchors in Faster R-CNN</vt:lpstr>
      <vt:lpstr>ROI-align</vt:lpstr>
      <vt:lpstr>Network heads</vt:lpstr>
      <vt:lpstr>PowerPoint-præsentation</vt:lpstr>
      <vt:lpstr>You Only Look Once (YOLO)</vt:lpstr>
      <vt:lpstr>YOLO: Examples of results</vt:lpstr>
      <vt:lpstr>HTC results on COCO</vt:lpstr>
      <vt:lpstr>mask R-CNN results</vt:lpstr>
      <vt:lpstr>NO MORE CNN</vt:lpstr>
      <vt:lpstr>Results from Evaluation</vt:lpstr>
      <vt:lpstr>PowerPoint-præsentation</vt:lpstr>
      <vt:lpstr>Farewell</vt:lpstr>
      <vt:lpstr>Retina net (one-stage detector)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Kim Steenstrup Pedersen</dc:creator>
  <cp:lastModifiedBy>Microsoft Office User</cp:lastModifiedBy>
  <cp:revision>243</cp:revision>
  <dcterms:created xsi:type="dcterms:W3CDTF">2008-09-21T10:25:18Z</dcterms:created>
  <dcterms:modified xsi:type="dcterms:W3CDTF">2021-12-12T14:57:27Z</dcterms:modified>
</cp:coreProperties>
</file>